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83" r:id="rId15"/>
    <p:sldId id="270" r:id="rId16"/>
    <p:sldId id="267" r:id="rId17"/>
    <p:sldId id="273" r:id="rId18"/>
    <p:sldId id="280" r:id="rId19"/>
    <p:sldId id="274" r:id="rId20"/>
    <p:sldId id="272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EC5"/>
    <a:srgbClr val="00FFCC"/>
    <a:srgbClr val="0000FF"/>
    <a:srgbClr val="000000"/>
    <a:srgbClr val="FF3399"/>
    <a:srgbClr val="FF0000"/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9CC9-9C4F-4B69-A0E3-55A47D85C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C0D60-67E5-4E7F-A68D-CE9D0D56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155D-85D0-4437-90B8-06E030A4C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8D9D5-E1E2-414A-AE50-27759F2D0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6E365-C1EB-4C5F-9A67-88B27BA0C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60312-E5FC-44AB-A65D-DE134950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9953-707B-448A-81B2-DAA3A2296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2CD1-50B0-48FB-974C-903B41B2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1315-55C6-4C10-94B9-9F6B3B76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BB50-139F-4F94-BAF7-85CD4FD5D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3F90-2079-453C-9A1A-19AF04874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C2EB-38B2-4D06-B408-999E5D41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D99AABC-B729-4D50-83B7-8FA8EDE1A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usic\thieu%20nhi\Doremi%20-%20Dang%20cap%20nhat%20%5bNCT%201080094633%5d.mp3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6200" y="1447800"/>
            <a:ext cx="7924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/>
              <a:t>     Häc vÇn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         </a:t>
            </a:r>
            <a:r>
              <a:rPr lang="en-US" sz="4800" b="1"/>
              <a:t>Bµi 28: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685800" y="27432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053" name="Text Box 20"/>
          <p:cNvSpPr txBox="1">
            <a:spLocks noChangeArrowheads="1"/>
          </p:cNvSpPr>
          <p:nvPr/>
        </p:nvSpPr>
        <p:spPr bwMode="auto">
          <a:xfrm>
            <a:off x="2514600" y="2971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2819400" y="2819400"/>
            <a:ext cx="624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Ch÷ th­êng, ch÷ hoa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de ng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228600"/>
            <a:ext cx="5435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0" y="685800"/>
            <a:ext cx="2209800" cy="3505200"/>
          </a:xfrm>
          <a:prstGeom prst="cloudCallout">
            <a:avLst>
              <a:gd name="adj1" fmla="val 5745"/>
              <a:gd name="adj2" fmla="val 85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362200" y="41148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Arial" pitchFamily="34" charset="0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38163" y="1019175"/>
            <a:ext cx="1828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CC3399"/>
                </a:solidFill>
                <a:latin typeface=".VnAvant" pitchFamily="34" charset="0"/>
              </a:rPr>
              <a:t>b¹n nµo giái nhØ?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Copy of ch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825" y="0"/>
            <a:ext cx="56737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0" y="228600"/>
            <a:ext cx="2209800" cy="3505200"/>
          </a:xfrm>
          <a:prstGeom prst="cloudCallout">
            <a:avLst>
              <a:gd name="adj1" fmla="val 5745"/>
              <a:gd name="adj2" fmla="val 85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-228600" y="838200"/>
            <a:ext cx="2524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>
                <a:solidFill>
                  <a:srgbClr val="CC3399"/>
                </a:solidFill>
                <a:latin typeface=".VnAvant" pitchFamily="34" charset="0"/>
              </a:rPr>
              <a:t>cuèi cïng       lµ: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00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2286000" y="381000"/>
            <a:ext cx="6019800" cy="1371600"/>
          </a:xfrm>
          <a:prstGeom prst="cloudCallout">
            <a:avLst>
              <a:gd name="adj1" fmla="val -54537"/>
              <a:gd name="adj2" fmla="val -5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971800" y="423863"/>
            <a:ext cx="6172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  <a:latin typeface=".VnAvant" pitchFamily="34" charset="0"/>
              </a:rPr>
              <a:t>®è b¹n ch÷ in hoa nµo gÇn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  <a:latin typeface=".VnAvant" pitchFamily="34" charset="0"/>
              </a:rPr>
              <a:t>gièng ch÷ in th­êng?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362200"/>
            <a:ext cx="39878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40213"/>
            <a:ext cx="38862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7100" y="2282825"/>
            <a:ext cx="4114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6"/>
          <a:srcRect r="-279" b="3999"/>
          <a:stretch>
            <a:fillRect/>
          </a:stretch>
        </p:blipFill>
        <p:spPr bwMode="auto">
          <a:xfrm>
            <a:off x="4724400" y="5470525"/>
            <a:ext cx="4343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50" y="147638"/>
            <a:ext cx="505460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6"/>
          <p:cNvSpPr>
            <a:spLocks noChangeArrowheads="1"/>
          </p:cNvSpPr>
          <p:nvPr/>
        </p:nvSpPr>
        <p:spPr bwMode="auto">
          <a:xfrm rot="7035710">
            <a:off x="346869" y="3071019"/>
            <a:ext cx="3486150" cy="2205038"/>
          </a:xfrm>
          <a:prstGeom prst="cloudCallout">
            <a:avLst>
              <a:gd name="adj1" fmla="val -79125"/>
              <a:gd name="adj2" fmla="val 6531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619250" y="2924175"/>
            <a:ext cx="19621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0000FF"/>
                </a:solidFill>
                <a:latin typeface=".VnAvant" pitchFamily="34" charset="0"/>
              </a:rPr>
              <a:t>vµ ®©y n÷a</a:t>
            </a:r>
            <a:r>
              <a:rPr lang="en-US">
                <a:latin typeface=".Vn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733800" y="2133600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0965" name="Doremi - Dang cap nhat [NCT 1080094633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92" fill="hold"/>
                                        <p:tgtEl>
                                          <p:spTgt spid="409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88"/>
            <a:ext cx="41148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667000" y="2971800"/>
            <a:ext cx="6477000" cy="3276600"/>
          </a:xfrm>
          <a:prstGeom prst="cloudCallout">
            <a:avLst>
              <a:gd name="adj1" fmla="val -63579"/>
              <a:gd name="adj2" fmla="val -42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524250" y="3348038"/>
            <a:ext cx="5257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i="1">
                <a:solidFill>
                  <a:srgbClr val="0000FF"/>
                </a:solidFill>
                <a:latin typeface=".VnAvant" pitchFamily="34" charset="0"/>
              </a:rPr>
              <a:t>ThÕ ch÷ in hoa nµo kh«ng gièng ch÷ in th­êng?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39624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038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5"/>
          <a:srcRect r="2388" b="6433"/>
          <a:stretch>
            <a:fillRect/>
          </a:stretch>
        </p:blipFill>
        <p:spPr bwMode="auto">
          <a:xfrm>
            <a:off x="4724400" y="2743200"/>
            <a:ext cx="44196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725" y="4646613"/>
            <a:ext cx="44005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667000" y="2057400"/>
            <a:ext cx="6248400" cy="3505200"/>
          </a:xfrm>
          <a:prstGeom prst="cloudCallout">
            <a:avLst>
              <a:gd name="adj1" fmla="val -64074"/>
              <a:gd name="adj2" fmla="val -167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524250" y="2667000"/>
            <a:ext cx="53149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0000FF"/>
                </a:solidFill>
                <a:latin typeface=".VnAvant" pitchFamily="34" charset="0"/>
              </a:rPr>
              <a:t>C¶m ¬n c¸c b¹n, giê th× m×nh ®· ph©n biÖt ®­îc ch÷ hoa, ch÷</a:t>
            </a:r>
            <a:r>
              <a:rPr lang="en-US" sz="3600" i="1">
                <a:solidFill>
                  <a:srgbClr val="0000FF"/>
                </a:solidFill>
                <a:latin typeface=".VnArial" pitchFamily="34" charset="0"/>
              </a:rPr>
              <a:t> </a:t>
            </a:r>
            <a:r>
              <a:rPr lang="en-US" sz="3600" i="1">
                <a:solidFill>
                  <a:srgbClr val="0000FF"/>
                </a:solidFill>
                <a:latin typeface=".VnAvant" pitchFamily="34" charset="0"/>
              </a:rPr>
              <a:t>th­êng råi.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71800" y="3048000"/>
            <a:ext cx="525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FF3399"/>
                </a:solidFill>
                <a:latin typeface="Times New Roman" pitchFamily="18" charset="0"/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41148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667000" y="2133600"/>
            <a:ext cx="6096000" cy="3200400"/>
          </a:xfrm>
          <a:prstGeom prst="cloudCallout">
            <a:avLst>
              <a:gd name="adj1" fmla="val -53412"/>
              <a:gd name="adj2" fmla="val -348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581400" y="2589213"/>
            <a:ext cx="53149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solidFill>
                  <a:srgbClr val="0000FF"/>
                </a:solidFill>
                <a:latin typeface=".VnAvant" pitchFamily="34" charset="0"/>
              </a:rPr>
              <a:t>B©y giê chóng m×nh cïng «n l¹i nhÐ!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880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71800" y="3048000"/>
            <a:ext cx="5257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>
                <a:solidFill>
                  <a:srgbClr val="FF3399"/>
                </a:solidFill>
                <a:latin typeface="Times New Roman" pitchFamily="18" charset="0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9342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b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3675"/>
            <a:ext cx="7239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eg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5750"/>
            <a:ext cx="63404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iklm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38163"/>
            <a:ext cx="80772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-42863"/>
            <a:ext cx="7391400" cy="281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2908300"/>
            <a:ext cx="5834062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de nguy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0"/>
            <a:ext cx="5435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Copy of ch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56737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64" name="Group 52"/>
          <p:cNvGraphicFramePr>
            <a:graphicFrameLocks noGrp="1"/>
          </p:cNvGraphicFramePr>
          <p:nvPr/>
        </p:nvGraphicFramePr>
        <p:xfrm>
          <a:off x="928688" y="971550"/>
          <a:ext cx="7453312" cy="966788"/>
        </p:xfrm>
        <a:graphic>
          <a:graphicData uri="http://schemas.openxmlformats.org/drawingml/2006/table">
            <a:tbl>
              <a:tblPr/>
              <a:tblGrid>
                <a:gridCol w="931862"/>
                <a:gridCol w="931863"/>
                <a:gridCol w="930275"/>
                <a:gridCol w="931862"/>
                <a:gridCol w="931863"/>
                <a:gridCol w="931862"/>
                <a:gridCol w="931863"/>
                <a:gridCol w="931862"/>
              </a:tblGrid>
              <a:tr h="966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0193" name="Group 81"/>
          <p:cNvGraphicFramePr>
            <a:graphicFrameLocks noGrp="1"/>
          </p:cNvGraphicFramePr>
          <p:nvPr/>
        </p:nvGraphicFramePr>
        <p:xfrm>
          <a:off x="909638" y="3490913"/>
          <a:ext cx="7453312" cy="1432560"/>
        </p:xfrm>
        <a:graphic>
          <a:graphicData uri="http://schemas.openxmlformats.org/drawingml/2006/table">
            <a:tbl>
              <a:tblPr/>
              <a:tblGrid>
                <a:gridCol w="931862"/>
                <a:gridCol w="931863"/>
                <a:gridCol w="930275"/>
                <a:gridCol w="931862"/>
                <a:gridCol w="931863"/>
                <a:gridCol w="931862"/>
                <a:gridCol w="931863"/>
                <a:gridCol w="931862"/>
              </a:tblGrid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.VnAvant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.VnAvant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Avant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.VnAvant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EC5"/>
                    </a:solidFill>
                  </a:tcPr>
                </a:tc>
              </a:tr>
            </a:tbl>
          </a:graphicData>
        </a:graphic>
      </p:graphicFrame>
      <p:sp>
        <p:nvSpPr>
          <p:cNvPr id="90194" name="Line 82"/>
          <p:cNvSpPr>
            <a:spLocks noChangeShapeType="1"/>
          </p:cNvSpPr>
          <p:nvPr/>
        </p:nvSpPr>
        <p:spPr bwMode="auto">
          <a:xfrm>
            <a:off x="1219200" y="1981200"/>
            <a:ext cx="3048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95" name="Line 83"/>
          <p:cNvSpPr>
            <a:spLocks noChangeShapeType="1"/>
          </p:cNvSpPr>
          <p:nvPr/>
        </p:nvSpPr>
        <p:spPr bwMode="auto">
          <a:xfrm>
            <a:off x="2362200" y="1905000"/>
            <a:ext cx="2819400" cy="16002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96" name="Line 84"/>
          <p:cNvSpPr>
            <a:spLocks noChangeShapeType="1"/>
          </p:cNvSpPr>
          <p:nvPr/>
        </p:nvSpPr>
        <p:spPr bwMode="auto">
          <a:xfrm>
            <a:off x="3429000" y="1905000"/>
            <a:ext cx="3429000" cy="1524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97" name="Line 85"/>
          <p:cNvSpPr>
            <a:spLocks noChangeShapeType="1"/>
          </p:cNvSpPr>
          <p:nvPr/>
        </p:nvSpPr>
        <p:spPr bwMode="auto">
          <a:xfrm flipH="1">
            <a:off x="1219200" y="1905000"/>
            <a:ext cx="3048000" cy="1600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98" name="Line 86"/>
          <p:cNvSpPr>
            <a:spLocks noChangeShapeType="1"/>
          </p:cNvSpPr>
          <p:nvPr/>
        </p:nvSpPr>
        <p:spPr bwMode="auto">
          <a:xfrm>
            <a:off x="5181600" y="1976438"/>
            <a:ext cx="2971800" cy="15240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199" name="Line 87"/>
          <p:cNvSpPr>
            <a:spLocks noChangeShapeType="1"/>
          </p:cNvSpPr>
          <p:nvPr/>
        </p:nvSpPr>
        <p:spPr bwMode="auto">
          <a:xfrm flipH="1">
            <a:off x="2438400" y="1905000"/>
            <a:ext cx="37338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200" name="Line 88"/>
          <p:cNvSpPr>
            <a:spLocks noChangeShapeType="1"/>
          </p:cNvSpPr>
          <p:nvPr/>
        </p:nvSpPr>
        <p:spPr bwMode="auto">
          <a:xfrm flipH="1">
            <a:off x="5943600" y="1905000"/>
            <a:ext cx="1066800" cy="16002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0201" name="Line 89"/>
          <p:cNvSpPr>
            <a:spLocks noChangeShapeType="1"/>
          </p:cNvSpPr>
          <p:nvPr/>
        </p:nvSpPr>
        <p:spPr bwMode="auto">
          <a:xfrm flipH="1">
            <a:off x="3352800" y="1905000"/>
            <a:ext cx="4648200" cy="16002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0"/>
                                        <p:tgtEl>
                                          <p:spTgt spid="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9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9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94" grpId="0" animBg="1"/>
      <p:bldP spid="90195" grpId="0" animBg="1"/>
      <p:bldP spid="90196" grpId="0" animBg="1"/>
      <p:bldP spid="90197" grpId="0" animBg="1"/>
      <p:bldP spid="90198" grpId="0" animBg="1"/>
      <p:bldP spid="90199" grpId="0" animBg="1"/>
      <p:bldP spid="90200" grpId="0" animBg="1"/>
      <p:bldP spid="90201" grpId="0" animBg="1"/>
      <p:bldP spid="9020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Avant" pitchFamily="34" charset="0"/>
              </a:rPr>
              <a:t>Bè mÑ cho bÐ vµ chÞ Kha ®i nghØ hÌ ë Sa Pa.</a:t>
            </a:r>
          </a:p>
        </p:txBody>
      </p:sp>
      <p:pic>
        <p:nvPicPr>
          <p:cNvPr id="91141" name="Picture 5" descr="scan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5532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4495800" y="6019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7848600" y="603885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0" y="60198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2" grpId="0" animBg="1"/>
      <p:bldP spid="9114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-76200" y="1981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Bè mÑ cho bÐ vµ chÞ Kha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81000" y="3260725"/>
            <a:ext cx="8001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  <a:latin typeface=".VnAvant" pitchFamily="34" charset="0"/>
              </a:rPr>
              <a:t>®i nghØ hÌ ë Sa Pa.</a:t>
            </a:r>
          </a:p>
          <a:p>
            <a:pPr>
              <a:spcBef>
                <a:spcPct val="50000"/>
              </a:spcBef>
            </a:pPr>
            <a:endParaRPr lang="en-US" sz="6000">
              <a:latin typeface=".VnAvant" pitchFamily="34" charset="0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7848600" y="28956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105400" y="41910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animBg="1"/>
      <p:bldP spid="921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scan0025"/>
          <p:cNvPicPr>
            <a:picLocks noChangeAspect="1" noChangeArrowheads="1"/>
          </p:cNvPicPr>
          <p:nvPr/>
        </p:nvPicPr>
        <p:blipFill>
          <a:blip r:embed="rId2"/>
          <a:srcRect t="3503"/>
          <a:stretch>
            <a:fillRect/>
          </a:stretch>
        </p:blipFill>
        <p:spPr bwMode="auto">
          <a:xfrm>
            <a:off x="228600" y="15240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200400" y="0"/>
            <a:ext cx="289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Ba V×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Copy (2) of ch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79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-304800" y="228600"/>
            <a:ext cx="3352800" cy="3886200"/>
          </a:xfrm>
          <a:prstGeom prst="cloudCallout">
            <a:avLst>
              <a:gd name="adj1" fmla="val 12833"/>
              <a:gd name="adj2" fmla="val 806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2590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.VnArial" pitchFamily="34" charset="0"/>
              </a:rPr>
              <a:t>  </a:t>
            </a:r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Ch÷ th­êng, ch÷ hoa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3650"/>
            <a:ext cx="205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-4763"/>
            <a:ext cx="7543800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3650"/>
            <a:ext cx="2057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76200" y="1157288"/>
            <a:ext cx="2176463" cy="3505200"/>
          </a:xfrm>
          <a:prstGeom prst="wedgeRectCallout">
            <a:avLst>
              <a:gd name="adj1" fmla="val -17907"/>
              <a:gd name="adj2" fmla="val 66440"/>
            </a:avLst>
          </a:prstGeom>
          <a:solidFill>
            <a:schemeClr val="accent1"/>
          </a:solidFill>
          <a:ln w="9525">
            <a:solidFill>
              <a:srgbClr val="AEC4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C3399"/>
                </a:solidFill>
                <a:latin typeface=".VnAvant" pitchFamily="34" charset="0"/>
              </a:rPr>
              <a:t>®Çu tiªn lµ: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193675"/>
            <a:ext cx="72390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0325"/>
            <a:ext cx="1828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0" y="3352800"/>
            <a:ext cx="1143000" cy="1295400"/>
          </a:xfrm>
          <a:prstGeom prst="wedgeRoundRectCallout">
            <a:avLst>
              <a:gd name="adj1" fmla="val 28750"/>
              <a:gd name="adj2" fmla="val 91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C3399"/>
                </a:solidFill>
                <a:latin typeface=".VnAvant" pitchFamily="34" charset="0"/>
              </a:rPr>
              <a:t>vµ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e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-9525"/>
            <a:ext cx="61134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783138"/>
            <a:ext cx="22098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6781800" y="838200"/>
            <a:ext cx="2667000" cy="3200400"/>
          </a:xfrm>
          <a:prstGeom prst="wedgeEllipseCallout">
            <a:avLst>
              <a:gd name="adj1" fmla="val 29583"/>
              <a:gd name="adj2" fmla="val 83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.VnAvant" pitchFamily="34" charset="0"/>
              </a:rPr>
              <a:t>tiÕp theo lµ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ikl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33338"/>
            <a:ext cx="80772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5626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914400" y="5791200"/>
            <a:ext cx="5486400" cy="1066800"/>
          </a:xfrm>
          <a:prstGeom prst="wedgeRoundRectCallout">
            <a:avLst>
              <a:gd name="adj1" fmla="val 56944"/>
              <a:gd name="adj2" fmla="val 3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C3399"/>
                </a:solidFill>
                <a:latin typeface=".VnAvant" pitchFamily="34" charset="0"/>
              </a:rPr>
              <a:t>vµ b©y giê lµ</a:t>
            </a:r>
            <a:r>
              <a:rPr lang="en-US">
                <a:solidFill>
                  <a:srgbClr val="CC3399"/>
                </a:solidFill>
                <a:latin typeface=".Vn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m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8791575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286000" y="304800"/>
            <a:ext cx="5486400" cy="1828800"/>
          </a:xfrm>
          <a:prstGeom prst="wedgeEllipseCallout">
            <a:avLst>
              <a:gd name="adj1" fmla="val -56889"/>
              <a:gd name="adj2" fmla="val -12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.VnArial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971800" y="381000"/>
            <a:ext cx="4419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i="1">
                <a:solidFill>
                  <a:srgbClr val="CC3399"/>
                </a:solidFill>
                <a:latin typeface=".VnAvant" pitchFamily="34" charset="0"/>
              </a:rPr>
              <a:t>®è  b¹n b©y giê lµ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68413"/>
            <a:ext cx="85344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57460"/>
  <p:tag name="VIOLETTITLE" val="hoc van bai 22"/>
  <p:tag name="VIOLETLESSON" val="28"/>
  <p:tag name="VIOLETCATID" val="8048892"/>
  <p:tag name="VIOLETSUBJECT" val="Học vần 1"/>
  <p:tag name="VIOLETAUTHORID" val="3162495"/>
  <p:tag name="VIOLETAUTHORNAME" val="Nguyễn Văn Minh"/>
  <p:tag name="VIOLETAUTHORAVATAR" val="no_avatar.jpg"/>
  <p:tag name="VIOLETAUTHORADDRESS" val="Truong THCS Phu Cuong - Hà Nội"/>
  <p:tag name="VIOLETDATE" val="2014-10-10 22:16:57"/>
  <p:tag name="VIOLETHIT" val="404"/>
  <p:tag name="VIOLETLIKE" val="0"/>
  <p:tag name="ISPRING_RESOURCE_PATHS_HASH_PRESENTER" val="815912234e865c74a46a6d4210e6674ce5968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173</Words>
  <Application>Microsoft Office PowerPoint</Application>
  <PresentationFormat>On-screen Show (4:3)</PresentationFormat>
  <Paragraphs>39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.VnTime</vt:lpstr>
      <vt:lpstr>Arial</vt:lpstr>
      <vt:lpstr>Calibri</vt:lpstr>
      <vt:lpstr>.VnAvant</vt:lpstr>
      <vt:lpstr>Times New Roman</vt:lpstr>
      <vt:lpstr>.VnArial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 beo</dc:creator>
  <cp:lastModifiedBy>HP</cp:lastModifiedBy>
  <cp:revision>32</cp:revision>
  <dcterms:created xsi:type="dcterms:W3CDTF">2007-10-06T05:31:41Z</dcterms:created>
  <dcterms:modified xsi:type="dcterms:W3CDTF">2017-10-21T14:29:39Z</dcterms:modified>
</cp:coreProperties>
</file>